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694" r:id="rId3"/>
    <p:sldId id="297" r:id="rId4"/>
    <p:sldId id="687" r:id="rId5"/>
    <p:sldId id="702" r:id="rId6"/>
    <p:sldId id="275" r:id="rId7"/>
    <p:sldId id="294" r:id="rId8"/>
    <p:sldId id="713" r:id="rId9"/>
    <p:sldId id="660" r:id="rId10"/>
    <p:sldId id="714" r:id="rId11"/>
    <p:sldId id="715" r:id="rId12"/>
    <p:sldId id="697" r:id="rId13"/>
    <p:sldId id="719" r:id="rId14"/>
    <p:sldId id="704" r:id="rId15"/>
    <p:sldId id="705" r:id="rId16"/>
    <p:sldId id="706" r:id="rId17"/>
    <p:sldId id="717" r:id="rId18"/>
    <p:sldId id="292" r:id="rId19"/>
    <p:sldId id="692" r:id="rId20"/>
    <p:sldId id="267" r:id="rId21"/>
    <p:sldId id="709" r:id="rId22"/>
    <p:sldId id="718" r:id="rId23"/>
    <p:sldId id="703" r:id="rId24"/>
    <p:sldId id="281" r:id="rId25"/>
    <p:sldId id="261" r:id="rId26"/>
    <p:sldId id="696" r:id="rId27"/>
  </p:sldIdLst>
  <p:sldSz cx="12192000" cy="6858000"/>
  <p:notesSz cx="6858000" cy="9144000"/>
  <p:embeddedFontLst>
    <p:embeddedFont>
      <p:font typeface="Pretendard" panose="020B0600000101010101" charset="-127"/>
      <p:regular r:id="rId30"/>
      <p:bold r:id="rId31"/>
    </p:embeddedFont>
    <p:embeddedFont>
      <p:font typeface="Pretendard Light" panose="020B0600000101010101" charset="-127"/>
      <p:regular r:id="rId32"/>
    </p:embeddedFont>
    <p:embeddedFont>
      <p:font typeface="Pretendard Medium" panose="020B0600000101010101" charset="-127"/>
      <p:regular r:id="rId33"/>
    </p:embeddedFont>
    <p:embeddedFont>
      <p:font typeface="Pretendard SemiBold" panose="020B0600000101010101" charset="-127"/>
      <p:regular r:id="rId34"/>
      <p:bold r:id="rId35"/>
    </p:embeddedFont>
    <p:embeddedFont>
      <p:font typeface="Pretendard GOV Light" panose="02000403000000020004" pitchFamily="2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2F2F2"/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80601" autoAdjust="0"/>
  </p:normalViewPr>
  <p:slideViewPr>
    <p:cSldViewPr snapToGrid="0">
      <p:cViewPr varScale="1">
        <p:scale>
          <a:sx n="89" d="100"/>
          <a:sy n="89" d="100"/>
        </p:scale>
        <p:origin x="101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9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729-F18D-572C-9BD1-F604057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2C5DD-BD9C-F2AD-3983-F0D5E50F3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E3988-CDDA-BFB9-5A45-91020FBC0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1A078-41C4-1511-0FD3-078C2CA60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33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E232-B66D-BD75-B0D7-EB31263A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5F96A-2BBA-EE6D-8B3B-048BFF303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394B-59E8-D785-AC08-1857D453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277F1-DF41-81B6-DB3E-6D22C4113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99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84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49337-952F-6E12-4956-F76D2561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A9ED59-9BE5-856B-10F6-1926E7FC3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C545B3-926A-306C-81D1-F4F4FCA51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ECD3C5-D16F-0E0B-55DA-E5F35C703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54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CB33-4B33-D385-1B97-D32F09B4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6FE25-CA08-F4DC-9B90-127B2C09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39D29E-7507-FF27-647F-EBBB0C24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99C4B-C1DF-0A7E-0B3B-D350ADE46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274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07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7914-0255-134E-6021-05F5F969D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64E1A6-E23D-6875-EA28-622741656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EB77E1-A47E-0144-EDF5-303C7DB9B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567FC4-73B6-0992-D1EC-E837348C8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5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1A7-3F10-4A55-B2BE-1A799FCA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E8948F-02F1-0931-792A-E7D51A481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5E273-36A6-798E-0416-DADDAC6E8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6B168-7C42-B852-2A90-1269F58D0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406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교육장에서만 사용해야 하기 때문에 가능하면 개인 노트북 지참을 권장함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15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9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5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4121-24E6-3505-563F-9974F7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A325-F053-1774-3AEA-BD42666B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40ADB-1458-A8A1-076D-8DE1CE35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쉬는시간</a:t>
            </a:r>
            <a:r>
              <a:rPr lang="ko-KR" altLang="en-US" dirty="0"/>
              <a:t> 갖고</a:t>
            </a:r>
            <a:r>
              <a:rPr lang="en-US" altLang="ko-KR" dirty="0"/>
              <a:t>,,,! </a:t>
            </a:r>
            <a:r>
              <a:rPr lang="ko-KR" altLang="en-US" dirty="0"/>
              <a:t>자기 소개 타임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나부터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랜덤 지목 소개 </a:t>
            </a:r>
            <a:r>
              <a:rPr lang="en-US" altLang="ko-KR" dirty="0"/>
              <a:t>START!!</a:t>
            </a:r>
          </a:p>
          <a:p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/>
              <a:t>주식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56EED-0122-670D-C762-CC7A9345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2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C7ED9-D5C3-8DD4-33C0-3E2BB8AA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98B355-20C7-D7A5-38A6-F6DA6A1D8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3669FD-CCD1-DEC5-C813-2B1B99230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쉬는시간</a:t>
            </a:r>
            <a:r>
              <a:rPr lang="ko-KR" altLang="en-US" dirty="0"/>
              <a:t> 갖고</a:t>
            </a:r>
            <a:r>
              <a:rPr lang="en-US" altLang="ko-KR" dirty="0"/>
              <a:t>,,,! </a:t>
            </a:r>
            <a:r>
              <a:rPr lang="ko-KR" altLang="en-US" dirty="0"/>
              <a:t>자기 소개 타임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나부터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랜덤 지목 소개 </a:t>
            </a:r>
            <a:r>
              <a:rPr lang="en-US" altLang="ko-KR" dirty="0"/>
              <a:t>START!!</a:t>
            </a:r>
          </a:p>
          <a:p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/>
              <a:t>주식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F6B7AA-BE40-6A68-F840-FB65D1D37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97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이라는 </a:t>
            </a:r>
            <a:r>
              <a:rPr lang="ko-KR" altLang="en-US" dirty="0" err="1"/>
              <a:t>커뮤니테이션</a:t>
            </a:r>
            <a:r>
              <a:rPr lang="ko-KR" altLang="en-US" dirty="0"/>
              <a:t> 도구를 사용할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크루들 자기소개 시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노션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크루 자기소개</a:t>
            </a:r>
            <a:r>
              <a:rPr lang="en-US" altLang="ko-KR" baseline="0" dirty="0"/>
              <a:t>＂</a:t>
            </a:r>
            <a:r>
              <a:rPr lang="ko-KR" altLang="en-US" baseline="0" dirty="0"/>
              <a:t>에 적기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이렇게 일단은 계획 중</a:t>
            </a:r>
            <a:r>
              <a:rPr lang="en-US" altLang="ko-KR" dirty="0"/>
              <a:t>~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💡 </a:t>
            </a:r>
            <a:r>
              <a:rPr lang="ko-KR" altLang="en-US" b="1" dirty="0" err="1"/>
              <a:t>버퍼링</a:t>
            </a:r>
            <a:r>
              <a:rPr lang="ko-KR" altLang="en-US" b="1" dirty="0"/>
              <a:t> 수업</a:t>
            </a:r>
          </a:p>
          <a:p>
            <a:r>
              <a:rPr lang="ko-KR" altLang="en-US" dirty="0" err="1"/>
              <a:t>버퍼링</a:t>
            </a:r>
            <a:r>
              <a:rPr lang="ko-KR" altLang="en-US" dirty="0"/>
              <a:t> 수업이란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교육생들의 기본 지식이 다를 수 있으니 </a:t>
            </a:r>
            <a:r>
              <a:rPr lang="en-US" altLang="ko-KR" dirty="0"/>
              <a:t>1~2</a:t>
            </a:r>
            <a:r>
              <a:rPr lang="ko-KR" altLang="en-US" dirty="0"/>
              <a:t>주간 사전 지식을 서로 평탄하게 맞추기 위해 필요한 작업</a:t>
            </a:r>
          </a:p>
          <a:p>
            <a:r>
              <a:rPr lang="en-US" altLang="ko-KR" dirty="0"/>
              <a:t>1~2</a:t>
            </a:r>
            <a:r>
              <a:rPr lang="ko-KR" altLang="en-US" dirty="0"/>
              <a:t>주간 </a:t>
            </a:r>
            <a:r>
              <a:rPr lang="en-US" altLang="ko-KR" dirty="0"/>
              <a:t>000</a:t>
            </a:r>
            <a:r>
              <a:rPr lang="ko-KR" altLang="en-US" dirty="0"/>
              <a:t>를 수업할 건데</a:t>
            </a:r>
            <a:r>
              <a:rPr lang="en-US" altLang="ko-KR" dirty="0"/>
              <a:t>, </a:t>
            </a:r>
            <a:r>
              <a:rPr lang="ko-KR" altLang="en-US" dirty="0"/>
              <a:t>미리 알고 있는 분들은 과제만 해결하면 빨리 집에 가도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</a:t>
            </a:r>
            <a:r>
              <a:rPr lang="en-US" altLang="ko-KR" dirty="0"/>
              <a:t>1~2</a:t>
            </a:r>
            <a:r>
              <a:rPr lang="ko-KR" altLang="en-US" dirty="0"/>
              <a:t>주 간은 </a:t>
            </a:r>
            <a:r>
              <a:rPr lang="ko-KR" altLang="en-US" dirty="0" err="1"/>
              <a:t>버퍼링</a:t>
            </a:r>
            <a:r>
              <a:rPr lang="ko-KR" altLang="en-US" dirty="0"/>
              <a:t> 수업을 할 것이기 때문에 사전 지식이 많으면 지루하게 느껴질 수 있고</a:t>
            </a:r>
            <a:r>
              <a:rPr lang="en-US" altLang="ko-KR" dirty="0"/>
              <a:t>, </a:t>
            </a:r>
            <a:r>
              <a:rPr lang="ko-KR" altLang="en-US" dirty="0"/>
              <a:t>사전 지식이 부족하면 </a:t>
            </a:r>
            <a:r>
              <a:rPr lang="ko-KR" altLang="en-US" dirty="0" err="1"/>
              <a:t>빡세게</a:t>
            </a:r>
            <a:r>
              <a:rPr lang="ko-KR" altLang="en-US" dirty="0"/>
              <a:t> 느껴질 수 있다</a:t>
            </a:r>
            <a:r>
              <a:rPr lang="en-US" altLang="ko-KR" dirty="0"/>
              <a:t>. </a:t>
            </a:r>
            <a:r>
              <a:rPr lang="ko-KR" altLang="en-US" dirty="0"/>
              <a:t>이런 현상은 모두 자연스러운 것이고</a:t>
            </a:r>
            <a:r>
              <a:rPr lang="en-US" altLang="ko-KR" dirty="0"/>
              <a:t>, 3</a:t>
            </a:r>
            <a:r>
              <a:rPr lang="ko-KR" altLang="en-US" dirty="0"/>
              <a:t>주가 되었을 때는 모두 적응이 되었을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그때까지 모두 힘내시고 어려운 게 있으면 여기 상주 운영 선생님이 도움을 주실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버퍼링</a:t>
            </a:r>
            <a:r>
              <a:rPr lang="ko-KR" altLang="en-US" dirty="0"/>
              <a:t> 수업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짧게는 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  <a:r>
              <a:rPr lang="en-US" altLang="ko-KR" dirty="0"/>
              <a:t>, </a:t>
            </a:r>
            <a:r>
              <a:rPr lang="ko-KR" altLang="en-US" dirty="0"/>
              <a:t>길게는 한 달 간은 </a:t>
            </a:r>
            <a:r>
              <a:rPr lang="ko-KR" altLang="en-US" dirty="0" err="1"/>
              <a:t>버퍼링</a:t>
            </a:r>
            <a:r>
              <a:rPr lang="ko-KR" altLang="en-US" dirty="0"/>
              <a:t> 수업 형태로 수업을 진행할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교육생분들의 기본 지식이 모두 다를 수 있으니</a:t>
            </a:r>
            <a:r>
              <a:rPr lang="en-US" altLang="ko-KR" dirty="0"/>
              <a:t>, </a:t>
            </a:r>
            <a:r>
              <a:rPr lang="ko-KR" altLang="en-US" dirty="0"/>
              <a:t>그 사전 지식을 서로 평탄하게 맞추기 위해 필요한 작업이 </a:t>
            </a:r>
            <a:r>
              <a:rPr lang="ko-KR" altLang="en-US" dirty="0" err="1"/>
              <a:t>버퍼링</a:t>
            </a:r>
            <a:r>
              <a:rPr lang="ko-KR" altLang="en-US" dirty="0"/>
              <a:t> 수업이다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버퍼링</a:t>
            </a:r>
            <a:r>
              <a:rPr lang="ko-KR" altLang="en-US" dirty="0"/>
              <a:t> 수업 도중에는 사전 지식이 많은 분들은 지루하게 느껴질 수 있고</a:t>
            </a:r>
            <a:r>
              <a:rPr lang="en-US" altLang="ko-KR" dirty="0"/>
              <a:t>, </a:t>
            </a:r>
            <a:r>
              <a:rPr lang="ko-KR" altLang="en-US" dirty="0"/>
              <a:t>사전 지식이 부족하신 분들은 힘들게 느껴질 수 있다</a:t>
            </a:r>
            <a:r>
              <a:rPr lang="en-US" altLang="ko-KR" dirty="0"/>
              <a:t>. </a:t>
            </a:r>
            <a:r>
              <a:rPr lang="ko-KR" altLang="en-US" dirty="0"/>
              <a:t>이런 현상은 모두 자연스러운 것이고</a:t>
            </a:r>
            <a:r>
              <a:rPr lang="en-US" altLang="ko-KR" dirty="0"/>
              <a:t>, </a:t>
            </a:r>
            <a:r>
              <a:rPr lang="ko-KR" altLang="en-US" dirty="0"/>
              <a:t>한 달 뒤 </a:t>
            </a:r>
            <a:r>
              <a:rPr lang="ko-KR" altLang="en-US" dirty="0" err="1"/>
              <a:t>버퍼링</a:t>
            </a:r>
            <a:r>
              <a:rPr lang="ko-KR" altLang="en-US" dirty="0"/>
              <a:t> 수업이 모두 끝나셨을 때는 모두 적응이 되었을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맞춤 수업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1 </a:t>
            </a:r>
            <a:r>
              <a:rPr lang="ko-KR" altLang="en-US" dirty="0"/>
              <a:t>개별 컨설팅이나 취업 연계를 통해 여러분들이 모두 취</a:t>
            </a:r>
            <a:r>
              <a:rPr lang="en-US" altLang="ko-KR" dirty="0"/>
              <a:t>/</a:t>
            </a:r>
            <a:r>
              <a:rPr lang="ko-KR" altLang="en-US" dirty="0"/>
              <a:t>창업에 성공할 수 있도록 도움을 드릴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교육 과정 진행 중</a:t>
            </a:r>
            <a:r>
              <a:rPr lang="ko-KR" altLang="en-US" baseline="0" dirty="0"/>
              <a:t> 여러분들의 의견을 최대한 수렴하여 진행할 예정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6AC2-6E68-AF6B-0999-DCE5CD0A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5C7AC-DE2B-3B70-6357-4AC0C6A3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4E277B-69A7-591D-9617-9F2945BE5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D6C27-0E04-8E8A-3FBE-7F5D029C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/>
              <a:t>5</a:t>
            </a:r>
            <a:r>
              <a:rPr lang="ko-KR" altLang="en-US" dirty="0"/>
              <a:t>시간 수업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기준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9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2025년 4월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4월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4월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2EC9AE-899B-6AC9-88B7-D4B50F8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A62D-1C5B-491E-BFCA-127FE33E5C52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218E-D7FC-29BA-EE3E-75E9D6ED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5608-74D9-7ED4-0A19-9CE5AEE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6B61-865F-41F1-A74E-745E95497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8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4월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httgt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6700-42F2-F96D-CE8D-6F18B693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포스터이(가) 표시된 사진&#10;&#10;자동 생성된 설명">
            <a:extLst>
              <a:ext uri="{FF2B5EF4-FFF2-40B4-BE49-F238E27FC236}">
                <a16:creationId xmlns:a16="http://schemas.microsoft.com/office/drawing/2014/main" id="{B38F7D4B-0EEB-C002-B222-8BBB13AE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A7D1A-EF7C-B1DD-BFE8-D8B00BF3DC09}"/>
              </a:ext>
            </a:extLst>
          </p:cNvPr>
          <p:cNvSpPr txBox="1"/>
          <p:nvPr/>
        </p:nvSpPr>
        <p:spPr>
          <a:xfrm>
            <a:off x="2015490" y="774503"/>
            <a:ext cx="816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0" spc="-1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SW 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개발자 단기 부트캠프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7549B-5FED-5B2D-5C55-BA6E45B7C010}"/>
              </a:ext>
            </a:extLst>
          </p:cNvPr>
          <p:cNvSpPr txBox="1"/>
          <p:nvPr/>
        </p:nvSpPr>
        <p:spPr>
          <a:xfrm rot="887503">
            <a:off x="9851012" y="4234476"/>
            <a:ext cx="1298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2C3A81-6858-84A4-5538-1ED46D621925}"/>
              </a:ext>
            </a:extLst>
          </p:cNvPr>
          <p:cNvSpPr txBox="1">
            <a:spLocks/>
          </p:cNvSpPr>
          <p:nvPr/>
        </p:nvSpPr>
        <p:spPr>
          <a:xfrm>
            <a:off x="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72979-591A-D670-E123-76EC874D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EB5A29-FCF4-871B-1B72-2193C2A8ECD8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24D42AB-0C74-C77B-B986-EBC446B5540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283E43-F64E-6593-E6AD-9D29998F8A08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E0093-F319-A548-4168-2470077E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AE422-49D7-3D3B-941A-2680FFC1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EB5E6D-73C4-DBC8-969F-15F1B6146A8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739F1D-8936-2595-0B35-91DEC878DBD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</a:t>
            </a:r>
            <a:r>
              <a:rPr lang="ko-KR" altLang="en-US" dirty="0"/>
              <a:t>증빙</a:t>
            </a:r>
            <a:r>
              <a:rPr lang="ko-KR" altLang="en-US" sz="4400" dirty="0"/>
              <a:t>서류 인정 문서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D4CF15-BE86-1E9E-FECF-DE25107DD82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병결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 종일 쉬어야 한다는 주치의 소견이 있는 진단서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의사소견서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제출 시 출석 인정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문서에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성함이 포함되어야 함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사유발생한 날이 속한 단위기간까지의 출석일 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ex)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 사유발생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수업이므로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면접확인서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훈련 증명서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40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제적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중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단위기간의 훈련일수의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시 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ex)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결석일 시 제적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제물손괴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타훈련생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크루리더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 불량하여 훈련을 정상적으로 운영할 수 없다고 판단하는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교육을 수강하지 않았음에도 불구하고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거짓 기타 부정한 방법으로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하거나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크루를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대신하여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행위를 한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5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87AA1-6604-D1AB-F092-F6475821E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7737BB9-C0A8-18FD-4842-73803C9ED3CE}"/>
              </a:ext>
            </a:extLst>
          </p:cNvPr>
          <p:cNvSpPr/>
          <p:nvPr/>
        </p:nvSpPr>
        <p:spPr>
          <a:xfrm>
            <a:off x="648346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441C91F7-4A16-7A7A-D70A-FF5987435688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B9781AC-BE3B-22A7-8840-7C1E8ADE4BF9}"/>
              </a:ext>
            </a:extLst>
          </p:cNvPr>
          <p:cNvSpPr txBox="1">
            <a:spLocks/>
          </p:cNvSpPr>
          <p:nvPr/>
        </p:nvSpPr>
        <p:spPr>
          <a:xfrm>
            <a:off x="1355140" y="2353854"/>
            <a:ext cx="9998660" cy="375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+mn-lt"/>
                <a:ea typeface="Pretendard" panose="02000503000000020004" pitchFamily="50" charset="-127"/>
                <a:cs typeface="Pretendard" panose="02000503000000020004" pitchFamily="50" charset="-127"/>
              </a:rPr>
              <a:t>휴가</a:t>
            </a:r>
            <a:r>
              <a:rPr lang="ko-KR" altLang="en-US" sz="2000" b="1" dirty="0">
                <a:latin typeface="+mn-lt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달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 90% 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이상 출석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 시 다음 단위기간에 휴가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일 제공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첫 단위기간에는 휴가 사용 불가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휴가는 발생한 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다음 단위기간 내에만 사용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 가능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이월 불가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휴가 신청은 최소 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일 전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에 해야 함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당일 휴가 신청 안됨</a:t>
            </a:r>
            <a:endParaRPr lang="en-US" altLang="ko-KR" sz="1800" dirty="0">
              <a:latin typeface="+mn-lt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특정 일의 휴가 인원은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당일 조퇴 인원을 포함하여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전체 훈련 인원의 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  <a:b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>
                <a:latin typeface="+mn-lt"/>
              </a:rPr>
              <a:t>교육 시작일 </a:t>
            </a:r>
            <a:r>
              <a:rPr lang="en-US" altLang="ko-KR" sz="1600" dirty="0">
                <a:latin typeface="+mn-lt"/>
              </a:rPr>
              <a:t>25.04.21 </a:t>
            </a:r>
            <a:r>
              <a:rPr lang="ko-KR" altLang="en-US" sz="1600" dirty="0">
                <a:latin typeface="+mn-lt"/>
              </a:rPr>
              <a:t>일 교육시작</a:t>
            </a:r>
            <a:r>
              <a:rPr lang="en-US" altLang="ko-KR" sz="1600" dirty="0">
                <a:latin typeface="+mn-lt"/>
              </a:rPr>
              <a:t>. </a:t>
            </a:r>
            <a:r>
              <a:rPr lang="ko-KR" altLang="en-US" sz="1600" dirty="0" err="1">
                <a:latin typeface="+mn-lt"/>
              </a:rPr>
              <a:t>단위기간</a:t>
            </a:r>
            <a:r>
              <a:rPr lang="ko-KR" altLang="en-US" sz="1600" dirty="0">
                <a:latin typeface="+mn-lt"/>
              </a:rPr>
              <a:t> </a:t>
            </a:r>
            <a:r>
              <a:rPr lang="en-US" altLang="ko-KR" sz="1600" dirty="0">
                <a:latin typeface="+mn-lt"/>
              </a:rPr>
              <a:t>25.05.20</a:t>
            </a:r>
            <a:r>
              <a:rPr lang="ko-KR" altLang="en-US" sz="1600" dirty="0">
                <a:latin typeface="+mn-lt"/>
              </a:rPr>
              <a:t>일까지 출석 </a:t>
            </a:r>
            <a:r>
              <a:rPr lang="en-US" altLang="ko-KR" sz="1600" dirty="0">
                <a:latin typeface="+mn-lt"/>
              </a:rPr>
              <a:t>90%</a:t>
            </a:r>
            <a:r>
              <a:rPr lang="ko-KR" altLang="en-US" sz="1600" dirty="0">
                <a:latin typeface="+mn-lt"/>
              </a:rPr>
              <a:t>일 때 </a:t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      </a:t>
            </a:r>
            <a:r>
              <a:rPr lang="ko-KR" altLang="en-US" sz="1600" dirty="0">
                <a:latin typeface="+mn-lt"/>
              </a:rPr>
              <a:t>⇒ </a:t>
            </a:r>
            <a:r>
              <a:rPr lang="en-US" altLang="ko-KR" sz="1600" dirty="0">
                <a:latin typeface="+mn-lt"/>
              </a:rPr>
              <a:t>5</a:t>
            </a:r>
            <a:r>
              <a:rPr lang="ko-KR" altLang="en-US" sz="1600" dirty="0">
                <a:latin typeface="+mn-lt"/>
              </a:rPr>
              <a:t>월 </a:t>
            </a:r>
            <a:r>
              <a:rPr lang="en-US" altLang="ko-KR" sz="1600" dirty="0">
                <a:latin typeface="+mn-lt"/>
              </a:rPr>
              <a:t>21</a:t>
            </a:r>
            <a:r>
              <a:rPr lang="ko-KR" altLang="en-US" sz="1600" dirty="0">
                <a:latin typeface="+mn-lt"/>
              </a:rPr>
              <a:t>일부터 </a:t>
            </a:r>
            <a:r>
              <a:rPr lang="en-US" altLang="ko-KR" sz="1600" dirty="0">
                <a:latin typeface="+mn-lt"/>
              </a:rPr>
              <a:t>6</a:t>
            </a:r>
            <a:r>
              <a:rPr lang="ko-KR" altLang="en-US" sz="1600" dirty="0">
                <a:latin typeface="+mn-lt"/>
              </a:rPr>
              <a:t>월 </a:t>
            </a:r>
            <a:r>
              <a:rPr lang="en-US" altLang="ko-KR" sz="1600" dirty="0">
                <a:latin typeface="+mn-lt"/>
              </a:rPr>
              <a:t>20</a:t>
            </a:r>
            <a:r>
              <a:rPr lang="ko-KR" altLang="en-US" sz="1600" dirty="0">
                <a:latin typeface="+mn-lt"/>
              </a:rPr>
              <a:t>일까지 휴가 </a:t>
            </a:r>
            <a:r>
              <a:rPr lang="en-US" altLang="ko-KR" sz="1600" dirty="0">
                <a:latin typeface="+mn-lt"/>
              </a:rPr>
              <a:t>1</a:t>
            </a:r>
            <a:r>
              <a:rPr lang="ko-KR" altLang="en-US" sz="1600" dirty="0">
                <a:latin typeface="+mn-lt"/>
              </a:rPr>
              <a:t>회 사용 가능</a:t>
            </a:r>
            <a:b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>
                <a:latin typeface="+mn-lt"/>
              </a:rPr>
              <a:t>총 훈련인원이 </a:t>
            </a:r>
            <a:r>
              <a:rPr lang="en-US" altLang="ko-KR" sz="1600" dirty="0">
                <a:latin typeface="+mn-lt"/>
              </a:rPr>
              <a:t>25</a:t>
            </a:r>
            <a:r>
              <a:rPr lang="ko-KR" altLang="en-US" sz="1600" dirty="0">
                <a:latin typeface="+mn-lt"/>
              </a:rPr>
              <a:t>명인 경우</a:t>
            </a:r>
            <a:r>
              <a:rPr lang="en-US" altLang="ko-KR" sz="1600" dirty="0">
                <a:latin typeface="+mn-lt"/>
              </a:rPr>
              <a:t>. </a:t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      ⇒ </a:t>
            </a:r>
            <a:r>
              <a:rPr lang="ko-KR" altLang="en-US" sz="1600" dirty="0">
                <a:latin typeface="+mn-lt"/>
              </a:rPr>
              <a:t>특정 날짜에 최대 </a:t>
            </a:r>
            <a:r>
              <a:rPr lang="en-US" altLang="ko-KR" sz="1600" dirty="0">
                <a:latin typeface="+mn-lt"/>
              </a:rPr>
              <a:t>12</a:t>
            </a:r>
            <a:r>
              <a:rPr lang="ko-KR" altLang="en-US" sz="1600" dirty="0">
                <a:latin typeface="+mn-lt"/>
              </a:rPr>
              <a:t>명</a:t>
            </a:r>
            <a:r>
              <a:rPr lang="en-US" altLang="ko-KR" sz="1600" dirty="0">
                <a:latin typeface="+mn-lt"/>
              </a:rPr>
              <a:t>(25</a:t>
            </a:r>
            <a:r>
              <a:rPr lang="ko-KR" altLang="en-US" sz="1600" dirty="0">
                <a:latin typeface="+mn-lt"/>
              </a:rPr>
              <a:t>명의 </a:t>
            </a:r>
            <a:r>
              <a:rPr lang="en-US" altLang="ko-KR" sz="1600" dirty="0">
                <a:latin typeface="+mn-lt"/>
              </a:rPr>
              <a:t>50% = 12.5</a:t>
            </a:r>
            <a:r>
              <a:rPr lang="ko-KR" altLang="en-US" sz="1600" dirty="0">
                <a:latin typeface="+mn-lt"/>
              </a:rPr>
              <a:t>명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소수점 이하 버림</a:t>
            </a:r>
            <a:r>
              <a:rPr lang="en-US" altLang="ko-KR" sz="1600" dirty="0">
                <a:latin typeface="+mn-lt"/>
              </a:rPr>
              <a:t>)</a:t>
            </a:r>
            <a:r>
              <a:rPr lang="ko-KR" altLang="en-US" sz="1600" dirty="0">
                <a:latin typeface="+mn-lt"/>
              </a:rPr>
              <a:t>까지만 휴가 신청 가능 </a:t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      </a:t>
            </a:r>
            <a:r>
              <a:rPr lang="ko-KR" altLang="en-US" sz="1600" dirty="0">
                <a:latin typeface="+mn-lt"/>
              </a:rPr>
              <a:t>⇒ 이미 </a:t>
            </a:r>
            <a:r>
              <a:rPr lang="en-US" altLang="ko-KR" sz="1600" dirty="0">
                <a:latin typeface="+mn-lt"/>
              </a:rPr>
              <a:t>10</a:t>
            </a:r>
            <a:r>
              <a:rPr lang="ko-KR" altLang="en-US" sz="1600" dirty="0">
                <a:latin typeface="+mn-lt"/>
              </a:rPr>
              <a:t>명이 휴가를 신청한 날짜에는 추가 휴가 신청 불가</a:t>
            </a:r>
            <a:endParaRPr lang="en-US" altLang="ko-KR" sz="1600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0DEB43-CF29-714E-9072-5717FA605BF4}"/>
              </a:ext>
            </a:extLst>
          </p:cNvPr>
          <p:cNvSpPr txBox="1">
            <a:spLocks/>
          </p:cNvSpPr>
          <p:nvPr/>
        </p:nvSpPr>
        <p:spPr>
          <a:xfrm>
            <a:off x="-1" y="-1325563"/>
            <a:ext cx="1165497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신재생 과정 삭제 필요 </a:t>
            </a:r>
            <a:r>
              <a:rPr lang="en-US" altLang="ko-KR" sz="4800" dirty="0">
                <a:solidFill>
                  <a:srgbClr val="C00000"/>
                </a:solidFill>
              </a:rPr>
              <a:t>/ </a:t>
            </a:r>
            <a:r>
              <a:rPr lang="ko-KR" altLang="en-US" sz="4800" dirty="0">
                <a:solidFill>
                  <a:srgbClr val="C00000"/>
                </a:solidFill>
              </a:rPr>
              <a:t>그 외 과정 유지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4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42DB1-C35B-657F-4F8E-9A2BD57F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152939F-95DF-D22D-C649-5496AAA05D0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9EF02973-33DA-992C-A78D-BCE2D5B88B6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/>
              <a:t>비콘</a:t>
            </a:r>
            <a:r>
              <a:rPr lang="ko-KR" altLang="en-US" dirty="0"/>
              <a:t>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197B0-8FA0-7DD7-80BD-BE2A436C7919}"/>
              </a:ext>
            </a:extLst>
          </p:cNvPr>
          <p:cNvSpPr txBox="1"/>
          <p:nvPr/>
        </p:nvSpPr>
        <p:spPr>
          <a:xfrm>
            <a:off x="3798592" y="4350271"/>
            <a:ext cx="3195105" cy="16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 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 애플리케이션 실행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 하단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 강의 종료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93533-4DA0-7F15-F67A-D413D21FB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3C0FE-91EC-B839-A3A6-C372003F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798592" y="229388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D24CD-8137-8E5D-1A56-202EA81163C0}"/>
              </a:ext>
            </a:extLst>
          </p:cNvPr>
          <p:cNvSpPr txBox="1"/>
          <p:nvPr/>
        </p:nvSpPr>
        <p:spPr>
          <a:xfrm>
            <a:off x="7233210" y="2299850"/>
            <a:ext cx="3377848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매일 수업시작 입실 버튼 누르기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 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 이후로는 지각 처리</a:t>
            </a:r>
            <a:endParaRPr lang="ko-KR" altLang="en-US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1" name="그림 10" descr="패턴, 그래픽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1B48A-5B60-9A39-DBE9-C99D112473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13" y="3195932"/>
            <a:ext cx="2660237" cy="266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9523-76FB-CFF0-2970-8941C966AEDA}"/>
              </a:ext>
            </a:extLst>
          </p:cNvPr>
          <p:cNvSpPr txBox="1"/>
          <p:nvPr/>
        </p:nvSpPr>
        <p:spPr>
          <a:xfrm>
            <a:off x="8276432" y="5669022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200" dirty="0">
                <a:solidFill>
                  <a:schemeClr val="accent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매뉴얼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20887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238741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80EDD-7761-63C8-B7C7-9333E302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250AA81-48DF-3AB1-4B2E-FD89AF766997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68C5FEF5-B28D-51BA-FEAF-7E40FA2E889A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음식물 반입규정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EBF1EF4-CF6B-F758-8206-B51BD4189CCB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62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기본적으로 음식물쓰레기가 발생하거나 냄새가 심한 음식물은 교육장 내 반입이 불가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간단한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간식류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도시락은 반입이 가능하지만 아래 내용 숙지 후 반입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일회용 용기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플라스틱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병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텀블러와 같은 개인 용기에 담긴 것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과자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대부분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빵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봉투에 담긴 가공된 빵은 가능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조리가 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햄버거 및 샌드위치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냄새나는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종류는 불가능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과일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음식물 쓰레기가 발생하는 과일 제외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강의실 및 쓰레기통 근처에서 냄새를 유발하는 종류의 음식은 강의실 반입 불가능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9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DCD6E-2CDB-D673-DE72-46B5052B9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0525AEA-B70A-384C-BFE7-31BA95FBB2E7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06B27DDB-8355-5E97-F80B-51C2EFC1A73A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마포 교육장 휴게실 안내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E547BFE-BF07-F686-514C-2D7BDDD647C5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406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음식물 섭취 가능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냉난방기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전자랜지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wifi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책상의자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 음식물 쓰레기 처리가 불가하기 때문에 강의실 쓰레기통을 이용하거나 음식물 쓰레기가 발생하지 않는 식품 섭취 권장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1CE389-6640-CFA3-6D09-B06A6C5A8525}"/>
              </a:ext>
            </a:extLst>
          </p:cNvPr>
          <p:cNvGrpSpPr/>
          <p:nvPr/>
        </p:nvGrpSpPr>
        <p:grpSpPr>
          <a:xfrm>
            <a:off x="1670098" y="3863975"/>
            <a:ext cx="4966922" cy="2186544"/>
            <a:chOff x="1860598" y="3911600"/>
            <a:chExt cx="4966922" cy="21865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391487-3A99-4E78-C46C-C656C75DE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0598" y="3911600"/>
              <a:ext cx="1641735" cy="21768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726B6E-2D17-CA7B-5B1B-16A440C19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3058" y="3911600"/>
              <a:ext cx="2914462" cy="2186544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EC6F640-D0B2-7E93-D615-93AF367E6248}"/>
                </a:ext>
              </a:extLst>
            </p:cNvPr>
            <p:cNvCxnSpPr/>
            <p:nvPr/>
          </p:nvCxnSpPr>
          <p:spPr>
            <a:xfrm flipV="1">
              <a:off x="2298700" y="5092700"/>
              <a:ext cx="241300" cy="40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BF9DAA8-A797-1CB2-941E-98E992497A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8400" y="4013200"/>
              <a:ext cx="95250" cy="1022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2CD21FB-18C2-1B09-0CB6-CCBBFF1D91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0197" y="4009028"/>
              <a:ext cx="358253" cy="20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C54A9C4-38BA-9B7C-328F-DB7245DC38C2}"/>
                </a:ext>
              </a:extLst>
            </p:cNvPr>
            <p:cNvCxnSpPr>
              <a:cxnSpLocks/>
            </p:cNvCxnSpPr>
            <p:nvPr/>
          </p:nvCxnSpPr>
          <p:spPr>
            <a:xfrm>
              <a:off x="2774926" y="4264681"/>
              <a:ext cx="63524" cy="828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2ACAA02-0550-DBC0-0283-E5276AD88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465" y="5124843"/>
              <a:ext cx="149699" cy="285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F06B3EC-45BF-C594-3DFA-A1517349B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6661" y="4775200"/>
              <a:ext cx="298523" cy="8509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54C7847-4D69-8838-E976-2832D3A06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5500" y="5000009"/>
              <a:ext cx="1593850" cy="63781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05379C4-4E77-5D95-5394-340B455BB7DC}"/>
              </a:ext>
            </a:extLst>
          </p:cNvPr>
          <p:cNvSpPr txBox="1"/>
          <p:nvPr/>
        </p:nvSpPr>
        <p:spPr>
          <a:xfrm>
            <a:off x="7026418" y="463205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도어락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비밀번호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en-US" altLang="ko-KR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1234</a:t>
            </a:r>
            <a:endParaRPr lang="ko-KR" altLang="en-US" dirty="0">
              <a:solidFill>
                <a:srgbClr val="00B05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71C4BDA-5E09-4E67-E16D-60F7A6B9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마포 교육장 과정만 사용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1E2DA8A-AA8A-444B-BA0E-7AB805DA0832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388FC5F-6D51-4D4E-96F6-8B40BB45F1B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준비물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4750A1-F887-8846-8C2F-AE5EF3B7C5D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 노트북 지참 권장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 노트북 지참이 어려운 경우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대여가 가능하나 </a:t>
            </a:r>
            <a:b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가급적 개별 노트북 사용 권장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b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노트북 충전기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b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4D3AF4-9555-E041-B214-E49E3D9028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71" y="2192541"/>
            <a:ext cx="3892378" cy="3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DBFF10F-199A-3347-B012-ADA6A8AA3BF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F1CFBD50-3AAE-AC45-8CD5-C9DA7261CDC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블로그 작성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B925AD-D96E-E34C-920D-1B0E8963C4D4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수업을 얼만큼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성실하게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들었는지 증명하는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급조된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느낌이 들지 않도록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하나를 길게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(X) / </a:t>
            </a:r>
            <a:r>
              <a:rPr lang="ko-KR" altLang="en-US" sz="1600" i="1" u="sng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짧게 여러 개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 번에 몰아서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(X) / </a:t>
            </a:r>
            <a:r>
              <a:rPr lang="ko-KR" altLang="en-US" sz="1600" i="1" u="sng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조금씩 꾸준히</a:t>
            </a: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카테고리를 깔끔하게 정리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내용 정리 및 서술 보다는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리뷰 위주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리더님들에게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수시로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피드백 요청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Picture 2" descr="velog란?">
            <a:extLst>
              <a:ext uri="{FF2B5EF4-FFF2-40B4-BE49-F238E27FC236}">
                <a16:creationId xmlns:a16="http://schemas.microsoft.com/office/drawing/2014/main" id="{47BE3368-E209-B935-F5A4-08B72983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58" y="2353855"/>
            <a:ext cx="2129782" cy="111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티스토리 블로그의 장점은">
            <a:extLst>
              <a:ext uri="{FF2B5EF4-FFF2-40B4-BE49-F238E27FC236}">
                <a16:creationId xmlns:a16="http://schemas.microsoft.com/office/drawing/2014/main" id="{DF5030DE-45B5-9E66-ED43-A40EA320E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9" t="32910" r="18179" b="33968"/>
          <a:stretch/>
        </p:blipFill>
        <p:spPr bwMode="auto">
          <a:xfrm>
            <a:off x="8854749" y="3604467"/>
            <a:ext cx="2336800" cy="7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워드프레스 홈페이지의 장점과 단점">
            <a:extLst>
              <a:ext uri="{FF2B5EF4-FFF2-40B4-BE49-F238E27FC236}">
                <a16:creationId xmlns:a16="http://schemas.microsoft.com/office/drawing/2014/main" id="{D1A9764B-13E3-C809-D761-FD077566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87" y="4487844"/>
            <a:ext cx="1948525" cy="121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8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86DA526-6EB5-500F-ED8A-39BF555D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훈련과정 안내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훈련과정명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포스코와 함께하는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SW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개발자 단기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훈련기간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2024.04.21 ~ 2024.07.30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09:00 ~ 14:00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훈련장소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코딩온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마포교육장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 마포구 도화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57, 3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층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44" y="1531792"/>
            <a:ext cx="2932805" cy="52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만화 영화, 그래픽 디자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2BBAFC6-4FE8-F7DE-A18B-5ACFE1F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9DD6-F944-BA10-7564-34866E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00F7-547A-E98D-6E7F-C160E0512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6ADEDB-0125-9559-62D3-FBB3367A80E8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800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Damon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546ECD-2BF4-149D-6C80-0E0D34A0A449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C750136-B442-2289-9655-E699ADA53F59}"/>
              </a:ext>
            </a:extLst>
          </p:cNvPr>
          <p:cNvSpPr txBox="1">
            <a:spLocks/>
          </p:cNvSpPr>
          <p:nvPr/>
        </p:nvSpPr>
        <p:spPr>
          <a:xfrm>
            <a:off x="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4800">
                <a:solidFill>
                  <a:srgbClr val="C00000"/>
                </a:solidFill>
              </a:rPr>
              <a:t>(</a:t>
            </a:r>
            <a:r>
              <a:rPr lang="ko-KR" altLang="en-US" sz="4800">
                <a:solidFill>
                  <a:srgbClr val="C00000"/>
                </a:solidFill>
              </a:rPr>
              <a:t>수정필요</a:t>
            </a:r>
            <a:r>
              <a:rPr lang="en-US" altLang="ko-KR" sz="480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6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F734-14DD-47DC-4FB9-30B7D6822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6DCDAF-D502-7484-4CF0-5C2283C4CB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79072EE-C7D9-207E-6D21-E0C0F895528C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800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Raymond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DB162B-2050-22DB-E475-D44B84B334E3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FABF28-CA88-7D78-FA93-7569CBAD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2C58189F-F31B-E1B5-26A3-9F3D313DC2B5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39" y="2644772"/>
            <a:ext cx="9481721" cy="275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중 발생하는 문의는 </a:t>
            </a: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Slack 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워크스페이스의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@Leader</a:t>
            </a:r>
            <a:r>
              <a:rPr lang="ko-KR" altLang="en-US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혹은 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@</a:t>
            </a:r>
            <a:r>
              <a:rPr lang="ko-KR" altLang="en-US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매니저 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에게</a:t>
            </a:r>
            <a:b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DM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문의 부탁드립니다</a:t>
            </a: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br>
              <a:rPr lang="en-US" altLang="ko-KR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* </a:t>
            </a:r>
            <a:r>
              <a:rPr lang="en-US" altLang="ko-KR" sz="2000" b="0" i="0" dirty="0">
                <a:solidFill>
                  <a:srgbClr val="00B05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@</a:t>
            </a:r>
            <a:r>
              <a:rPr lang="ko-KR" altLang="en-US" sz="2000" b="0" i="0" dirty="0" err="1">
                <a:solidFill>
                  <a:srgbClr val="00B05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코딩온</a:t>
            </a:r>
            <a:r>
              <a:rPr lang="ko-KR" altLang="en-US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공지 전용 계정으로 회신 불가능합니다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32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7" y="3494906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크루 자기소개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39" y="2860849"/>
            <a:ext cx="9481721" cy="213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 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7457920" y="2417171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0" y="0"/>
            <a:ext cx="57376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F7A15B0-7D84-DD4D-8F3D-D96E5D65D315}"/>
              </a:ext>
            </a:extLst>
          </p:cNvPr>
          <p:cNvSpPr/>
          <p:nvPr/>
        </p:nvSpPr>
        <p:spPr>
          <a:xfrm>
            <a:off x="703394" y="824459"/>
            <a:ext cx="4346255" cy="5591836"/>
          </a:xfrm>
          <a:prstGeom prst="roundRect">
            <a:avLst>
              <a:gd name="adj" fmla="val 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6301850" y="293852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문서 서명 후</a:t>
            </a:r>
            <a:b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7B0D9D-A8A7-3062-5470-7DF2EEF3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" y="894829"/>
            <a:ext cx="3965592" cy="54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27CA0D-7839-254A-D736-B2D2D234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11956"/>
              </p:ext>
            </p:extLst>
          </p:nvPr>
        </p:nvGraphicFramePr>
        <p:xfrm>
          <a:off x="1511474" y="2254310"/>
          <a:ext cx="9169052" cy="2952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626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705426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Git, 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프로그래밍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기본 문법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심화 문법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506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C#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GUI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개발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닷넷 기반 </a:t>
                      </a:r>
                      <a:r>
                        <a:rPr lang="en-US" altLang="ko-KR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WinForm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WPF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PLC,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기본 문법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화면 작화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연동 및 제어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592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OpenCV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기초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영상처리 기초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영상처리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No.5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1:1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맞춤 취업 컨설팅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포트폴리오 제작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취업 준비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828186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2C5AE2E5-99F1-822D-0D60-F63326B164C7}"/>
              </a:ext>
            </a:extLst>
          </p:cNvPr>
          <p:cNvSpPr txBox="1">
            <a:spLocks/>
          </p:cNvSpPr>
          <p:nvPr/>
        </p:nvSpPr>
        <p:spPr>
          <a:xfrm>
            <a:off x="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86E2E-C1B4-4927-A7CD-291E063ED16F}"/>
              </a:ext>
            </a:extLst>
          </p:cNvPr>
          <p:cNvSpPr txBox="1"/>
          <p:nvPr/>
        </p:nvSpPr>
        <p:spPr>
          <a:xfrm>
            <a:off x="1511474" y="5373942"/>
            <a:ext cx="4721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수업 진도는 논의를 통해 속도 조절 및 순서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600" dirty="0" err="1"/>
              <a:t>코딩온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크루만을</a:t>
            </a:r>
            <a:r>
              <a:rPr lang="ko-KR" altLang="en-US" sz="3600" dirty="0"/>
              <a:t> 위해 준비한</a:t>
            </a:r>
            <a:r>
              <a:rPr lang="en-US" altLang="ko-KR" sz="3600" dirty="0"/>
              <a:t> </a:t>
            </a:r>
            <a:r>
              <a:rPr lang="ko-KR" altLang="en-US" sz="3600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7060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9165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8224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질문하고 답변 받으며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3BC028-6441-4C45-BA7A-DEF92F0B3BDB}"/>
              </a:ext>
            </a:extLst>
          </p:cNvPr>
          <p:cNvSpPr/>
          <p:nvPr/>
        </p:nvSpPr>
        <p:spPr>
          <a:xfrm>
            <a:off x="2871637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4E820C4-5155-8E4F-BF41-0E5023A823D2}"/>
              </a:ext>
            </a:extLst>
          </p:cNvPr>
          <p:cNvSpPr txBox="1">
            <a:spLocks/>
          </p:cNvSpPr>
          <p:nvPr/>
        </p:nvSpPr>
        <p:spPr>
          <a:xfrm>
            <a:off x="3082194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지방에 사는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크루를 위한</a:t>
            </a:r>
            <a:b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 기숙사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A7BD4CA1-67BB-EF4F-A30C-8EA28448F8F2}"/>
              </a:ext>
            </a:extLst>
          </p:cNvPr>
          <p:cNvSpPr txBox="1">
            <a:spLocks/>
          </p:cNvSpPr>
          <p:nvPr/>
        </p:nvSpPr>
        <p:spPr>
          <a:xfrm>
            <a:off x="2988095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서울에서 공부하고 싶은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지방러의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숙박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걱정을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해결해드립니다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기숙사를 통해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공부에만 집중하도록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적극적으로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돕겠습니다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503724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524779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효율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교육운영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515369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과정에만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학습 효율을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극대화하고자 운영지원을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7202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7413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7319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936844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936845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05.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948490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협업하고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발표를 통해 자신감과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 err="1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버퍼링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사전 지식을 서로 평탄하게 맞추기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0" name="Picture 2" descr="아프리카TV OGQ 마켓">
              <a:extLst>
                <a:ext uri="{FF2B5EF4-FFF2-40B4-BE49-F238E27FC236}">
                  <a16:creationId xmlns:a16="http://schemas.microsoft.com/office/drawing/2014/main" id="{AA441FC9-2EBF-3EC0-A887-5FBA50E37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802" y="3204942"/>
              <a:ext cx="2191407" cy="2191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의견을 반영한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</a:t>
            </a:r>
            <a:r>
              <a:rPr lang="en-US" altLang="ko-KR" dirty="0"/>
              <a:t> </a:t>
            </a:r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871660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국민지원제도의 </a:t>
            </a:r>
            <a:r>
              <a:rPr lang="ko-KR" altLang="en-US" sz="2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내일배움카드를</a:t>
            </a: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통해 국비지원을 성실히 이수한 사람들에게 </a:t>
            </a:r>
            <a:br>
              <a:rPr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교통비와 식비 명목으로 일정 이상의 국비를 추가로 지원해 주는 제도</a:t>
            </a: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231536" y="2283062"/>
            <a:ext cx="4309535" cy="4133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CC8B9-EBAF-B7F8-6A53-FC089C70AC33}"/>
              </a:ext>
            </a:extLst>
          </p:cNvPr>
          <p:cNvSpPr txBox="1"/>
          <p:nvPr/>
        </p:nvSpPr>
        <p:spPr>
          <a:xfrm>
            <a:off x="1349974" y="3666414"/>
            <a:ext cx="641343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1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F6829-A03D-640A-1CF7-4D20BE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DBC5B3-A4D1-C866-70F2-4A4CFAB42B2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1FB28F7-B4BB-1012-6C5D-B6FC06FEDF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3495F0-7B44-9FFB-5F20-7733444265BD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금액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20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(5,800 x 20)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특별훈련수당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200,000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(10,000 x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(25.04.21 ~ 25.05.20)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6EB05-CEED-C4EC-BDCC-F0EE291FCDA3}"/>
              </a:ext>
            </a:extLst>
          </p:cNvPr>
          <p:cNvSpPr txBox="1"/>
          <p:nvPr/>
        </p:nvSpPr>
        <p:spPr>
          <a:xfrm>
            <a:off x="1355139" y="5554397"/>
            <a:ext cx="3015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자세히   보기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2000" b="0" i="0" u="none" strike="noStrike" dirty="0">
                <a:solidFill>
                  <a:srgbClr val="2A5BD7"/>
                </a:solidFill>
                <a:effectLst/>
                <a:latin typeface="proxima nova bold"/>
                <a:hlinkClick r:id="rId3"/>
              </a:rPr>
              <a:t>bit.ly/4httgtP</a:t>
            </a:r>
            <a:endParaRPr lang="ko-KR" altLang="ko-KR" sz="200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 descr="패턴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0E0BBE-6263-2E3D-2256-6BAC27BB95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569625"/>
            <a:ext cx="26003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 출석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일의 조퇴 인원은 전체 훈련 인원의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6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3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7C0EF3-2EEE-E0B5-D31F-0D57B73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5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5272</TotalTime>
  <Words>1616</Words>
  <Application>Microsoft Office PowerPoint</Application>
  <PresentationFormat>와이드스크린</PresentationFormat>
  <Paragraphs>208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proxima nova bold</vt:lpstr>
      <vt:lpstr>Pretendard Light</vt:lpstr>
      <vt:lpstr>Arial</vt:lpstr>
      <vt:lpstr>맑은 고딕</vt:lpstr>
      <vt:lpstr>Pretendard Medium</vt:lpstr>
      <vt:lpstr>Pretendard</vt:lpstr>
      <vt:lpstr>G마켓 산스 TTF Bold</vt:lpstr>
      <vt:lpstr>Pretendard GOV Light</vt:lpstr>
      <vt:lpstr>G마켓 산스 TTF Medium</vt:lpstr>
      <vt:lpstr>Pretendard SemiBold</vt:lpstr>
      <vt:lpstr>Office 테마</vt:lpstr>
      <vt:lpstr>PowerPoint 프레젠테이션</vt:lpstr>
      <vt:lpstr>(수정필요)</vt:lpstr>
      <vt:lpstr>PowerPoint 프레젠테이션</vt:lpstr>
      <vt:lpstr>코딩온 크루만을 위해 준비한 특별 케어 시스템</vt:lpstr>
      <vt:lpstr>PowerPoint 프레젠테이션</vt:lpstr>
      <vt:lpstr>코딩온 수업 운영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(마포 교육장 과정만 사용)</vt:lpstr>
      <vt:lpstr>PowerPoint 프레젠테이션</vt:lpstr>
      <vt:lpstr>PowerPoint 프레젠테이션</vt:lpstr>
      <vt:lpstr>PowerPoint 프레젠테이션</vt:lpstr>
      <vt:lpstr>PowerPoint 프레젠테이션</vt:lpstr>
      <vt:lpstr>(수정필요)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578</cp:revision>
  <dcterms:created xsi:type="dcterms:W3CDTF">2022-06-26T11:10:22Z</dcterms:created>
  <dcterms:modified xsi:type="dcterms:W3CDTF">2025-04-21T01:38:56Z</dcterms:modified>
</cp:coreProperties>
</file>